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2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l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2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l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2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l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2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l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2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l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2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l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2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l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2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l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2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6D6"/>
              </a:solidFill>
              <a:prstDash val="solid"/>
              <a:miter lim="400000"/>
            </a:ln>
          </a:left>
          <a:right>
            <a:ln w="254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254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6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032650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6D6"/>
              </a:solidFill>
              <a:prstDash val="solid"/>
              <a:miter lim="400000"/>
            </a:ln>
          </a:top>
          <a:bottom>
            <a:ln w="254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032650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84E00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17101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AAAAA"/>
              </a:solidFill>
              <a:prstDash val="solid"/>
              <a:miter lim="400000"/>
            </a:ln>
          </a:left>
          <a:right>
            <a:ln w="12700" cap="flat">
              <a:solidFill>
                <a:srgbClr val="AAAAAA"/>
              </a:solidFill>
              <a:prstDash val="solid"/>
              <a:miter lim="400000"/>
            </a:ln>
          </a:right>
          <a:top>
            <a:ln w="12700" cap="flat">
              <a:solidFill>
                <a:srgbClr val="AAAAAA"/>
              </a:solidFill>
              <a:prstDash val="solid"/>
              <a:miter lim="400000"/>
            </a:ln>
          </a:top>
          <a:bottom>
            <a:ln w="12700" cap="flat">
              <a:solidFill>
                <a:srgbClr val="AAAAAA"/>
              </a:solidFill>
              <a:prstDash val="solid"/>
              <a:miter lim="400000"/>
            </a:ln>
          </a:bottom>
          <a:insideH>
            <a:ln w="12700" cap="flat">
              <a:solidFill>
                <a:srgbClr val="AAAAAA"/>
              </a:solidFill>
              <a:prstDash val="solid"/>
              <a:miter lim="400000"/>
            </a:ln>
          </a:insideH>
          <a:insideV>
            <a:ln w="12700" cap="flat">
              <a:solidFill>
                <a:srgbClr val="AAAAAA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106375"/>
              <a:satOff val="9554"/>
              <a:lumOff val="-13516"/>
            </a:schemeClr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106375"/>
              <a:satOff val="9554"/>
              <a:lumOff val="-13516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hueOff val="-119728"/>
              <a:satOff val="5580"/>
              <a:lumOff val="-12961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50E48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50E48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909090"/>
              </a:solidFill>
              <a:prstDash val="solid"/>
              <a:miter lim="400000"/>
            </a:ln>
          </a:left>
          <a:right>
            <a:ln w="12700" cap="flat">
              <a:solidFill>
                <a:srgbClr val="909090"/>
              </a:solidFill>
              <a:prstDash val="solid"/>
              <a:miter lim="400000"/>
            </a:ln>
          </a:right>
          <a:top>
            <a:ln w="12700" cap="flat">
              <a:solidFill>
                <a:srgbClr val="909090"/>
              </a:solidFill>
              <a:prstDash val="solid"/>
              <a:miter lim="400000"/>
            </a:ln>
          </a:top>
          <a:bottom>
            <a:ln w="12700" cap="flat">
              <a:solidFill>
                <a:srgbClr val="909090"/>
              </a:solidFill>
              <a:prstDash val="solid"/>
              <a:miter lim="400000"/>
            </a:ln>
          </a:bottom>
          <a:insideH>
            <a:ln w="12700" cap="flat">
              <a:solidFill>
                <a:srgbClr val="909090"/>
              </a:solidFill>
              <a:prstDash val="solid"/>
              <a:miter lim="400000"/>
            </a:ln>
          </a:insideH>
          <a:insideV>
            <a:ln w="12700" cap="flat">
              <a:solidFill>
                <a:srgbClr val="90909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98089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6A0AC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6A0AC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4833937" y="2303859"/>
            <a:ext cx="14716126" cy="4643438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4833937" y="7072312"/>
            <a:ext cx="14716126" cy="1589485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Tx/>
              <a:buSzTx/>
              <a:buNone/>
              <a:defRPr sz="5200"/>
            </a:lvl1pPr>
            <a:lvl2pPr marL="0" indent="228600" algn="ctr">
              <a:spcBef>
                <a:spcPts val="0"/>
              </a:spcBef>
              <a:buClrTx/>
              <a:buSzTx/>
              <a:buNone/>
              <a:defRPr sz="5200"/>
            </a:lvl2pPr>
            <a:lvl3pPr marL="0" indent="457200" algn="ctr">
              <a:spcBef>
                <a:spcPts val="0"/>
              </a:spcBef>
              <a:buClrTx/>
              <a:buSzTx/>
              <a:buNone/>
              <a:defRPr sz="5200"/>
            </a:lvl3pPr>
            <a:lvl4pPr marL="0" indent="685800" algn="ctr">
              <a:spcBef>
                <a:spcPts val="0"/>
              </a:spcBef>
              <a:buClrTx/>
              <a:buSzTx/>
              <a:buNone/>
              <a:defRPr sz="5200"/>
            </a:lvl4pPr>
            <a:lvl5pPr marL="0" indent="914400" algn="ctr">
              <a:spcBef>
                <a:spcPts val="0"/>
              </a:spcBef>
              <a:buClrTx/>
              <a:buSzTx/>
              <a:buNone/>
              <a:defRPr sz="5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/>
          <p:nvPr>
            <p:ph type="body" sz="quarter" idx="13"/>
          </p:nvPr>
        </p:nvSpPr>
        <p:spPr>
          <a:xfrm>
            <a:off x="4833937" y="8947546"/>
            <a:ext cx="14716126" cy="64770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i="1" sz="3200"/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“Type a quote here.”"/>
          <p:cNvSpPr txBox="1"/>
          <p:nvPr>
            <p:ph type="body" sz="quarter" idx="14"/>
          </p:nvPr>
        </p:nvSpPr>
        <p:spPr>
          <a:xfrm>
            <a:off x="4833937" y="6055915"/>
            <a:ext cx="14716126" cy="8636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sz="46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“Type a quote here.” </a:t>
            </a:r>
          </a:p>
        </p:txBody>
      </p:sp>
      <p:sp>
        <p:nvSpPr>
          <p:cNvPr id="9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/>
          <p:nvPr>
            <p:ph type="pic" idx="13"/>
          </p:nvPr>
        </p:nvSpPr>
        <p:spPr>
          <a:xfrm>
            <a:off x="3048000" y="0"/>
            <a:ext cx="18288000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/>
          <p:nvPr>
            <p:ph type="pic" sz="half" idx="13"/>
          </p:nvPr>
        </p:nvSpPr>
        <p:spPr>
          <a:xfrm>
            <a:off x="5325070" y="946546"/>
            <a:ext cx="13722210" cy="830461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itle Text"/>
          <p:cNvSpPr txBox="1"/>
          <p:nvPr>
            <p:ph type="title"/>
          </p:nvPr>
        </p:nvSpPr>
        <p:spPr>
          <a:xfrm>
            <a:off x="4833937" y="9447609"/>
            <a:ext cx="14716126" cy="2000251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sz="quarter" idx="1"/>
          </p:nvPr>
        </p:nvSpPr>
        <p:spPr>
          <a:xfrm>
            <a:off x="4833937" y="11465718"/>
            <a:ext cx="14716126" cy="1589486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Tx/>
              <a:buSzTx/>
              <a:buNone/>
              <a:defRPr sz="5200"/>
            </a:lvl1pPr>
            <a:lvl2pPr marL="0" indent="228600" algn="ctr">
              <a:spcBef>
                <a:spcPts val="0"/>
              </a:spcBef>
              <a:buClrTx/>
              <a:buSzTx/>
              <a:buNone/>
              <a:defRPr sz="5200"/>
            </a:lvl2pPr>
            <a:lvl3pPr marL="0" indent="457200" algn="ctr">
              <a:spcBef>
                <a:spcPts val="0"/>
              </a:spcBef>
              <a:buClrTx/>
              <a:buSzTx/>
              <a:buNone/>
              <a:defRPr sz="5200"/>
            </a:lvl3pPr>
            <a:lvl4pPr marL="0" indent="685800" algn="ctr">
              <a:spcBef>
                <a:spcPts val="0"/>
              </a:spcBef>
              <a:buClrTx/>
              <a:buSzTx/>
              <a:buNone/>
              <a:defRPr sz="5200"/>
            </a:lvl4pPr>
            <a:lvl5pPr marL="0" indent="914400" algn="ctr">
              <a:spcBef>
                <a:spcPts val="0"/>
              </a:spcBef>
              <a:buClrTx/>
              <a:buSzTx/>
              <a:buNone/>
              <a:defRPr sz="5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/>
          <p:nvPr>
            <p:ph type="title"/>
          </p:nvPr>
        </p:nvSpPr>
        <p:spPr>
          <a:xfrm>
            <a:off x="4833937" y="4536281"/>
            <a:ext cx="14716126" cy="4643438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/>
          <p:nvPr>
            <p:ph type="pic" sz="half" idx="13"/>
          </p:nvPr>
        </p:nvSpPr>
        <p:spPr>
          <a:xfrm>
            <a:off x="12495609" y="898481"/>
            <a:ext cx="7500939" cy="11555016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Title Text"/>
          <p:cNvSpPr txBox="1"/>
          <p:nvPr>
            <p:ph type="title"/>
          </p:nvPr>
        </p:nvSpPr>
        <p:spPr>
          <a:xfrm>
            <a:off x="4387453" y="892968"/>
            <a:ext cx="7500938" cy="5607845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pPr/>
            <a:r>
              <a:t>Title Text</a:t>
            </a:r>
          </a:p>
        </p:txBody>
      </p:sp>
      <p:sp>
        <p:nvSpPr>
          <p:cNvPr id="40" name="Body Level One…"/>
          <p:cNvSpPr txBox="1"/>
          <p:nvPr>
            <p:ph type="body" sz="quarter" idx="1"/>
          </p:nvPr>
        </p:nvSpPr>
        <p:spPr>
          <a:xfrm>
            <a:off x="4387453" y="6643687"/>
            <a:ext cx="7500938" cy="5786438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Tx/>
              <a:buSzTx/>
              <a:buNone/>
              <a:defRPr sz="5200"/>
            </a:lvl1pPr>
            <a:lvl2pPr marL="0" indent="228600" algn="ctr">
              <a:spcBef>
                <a:spcPts val="0"/>
              </a:spcBef>
              <a:buClrTx/>
              <a:buSzTx/>
              <a:buNone/>
              <a:defRPr sz="5200"/>
            </a:lvl2pPr>
            <a:lvl3pPr marL="0" indent="457200" algn="ctr">
              <a:spcBef>
                <a:spcPts val="0"/>
              </a:spcBef>
              <a:buClrTx/>
              <a:buSzTx/>
              <a:buNone/>
              <a:defRPr sz="5200"/>
            </a:lvl3pPr>
            <a:lvl4pPr marL="0" indent="685800" algn="ctr">
              <a:spcBef>
                <a:spcPts val="0"/>
              </a:spcBef>
              <a:buClrTx/>
              <a:buSzTx/>
              <a:buNone/>
              <a:defRPr sz="5200"/>
            </a:lvl4pPr>
            <a:lvl5pPr marL="0" indent="914400" algn="ctr">
              <a:spcBef>
                <a:spcPts val="0"/>
              </a:spcBef>
              <a:buClrTx/>
              <a:buSzTx/>
              <a:buNone/>
              <a:defRPr sz="5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Tx/>
            </a:lvl1pPr>
            <a:lvl2pPr>
              <a:buClrTx/>
            </a:lvl2pPr>
            <a:lvl3pPr>
              <a:buClrTx/>
            </a:lvl3pPr>
            <a:lvl4pPr>
              <a:buClrTx/>
            </a:lvl4pPr>
            <a:lvl5pPr>
              <a:buClrTx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/>
          <p:nvPr>
            <p:ph type="pic" sz="quarter" idx="13"/>
          </p:nvPr>
        </p:nvSpPr>
        <p:spPr>
          <a:xfrm>
            <a:off x="12495609" y="3643312"/>
            <a:ext cx="7500938" cy="884039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Body Level One…"/>
          <p:cNvSpPr txBox="1"/>
          <p:nvPr>
            <p:ph type="body" sz="quarter" idx="1"/>
          </p:nvPr>
        </p:nvSpPr>
        <p:spPr>
          <a:xfrm>
            <a:off x="4387453" y="3643312"/>
            <a:ext cx="7500938" cy="8840392"/>
          </a:xfrm>
          <a:prstGeom prst="rect">
            <a:avLst/>
          </a:prstGeom>
        </p:spPr>
        <p:txBody>
          <a:bodyPr/>
          <a:lstStyle>
            <a:lvl1pPr marL="465364" indent="-465364">
              <a:spcBef>
                <a:spcPts val="4500"/>
              </a:spcBef>
              <a:buClrTx/>
              <a:defRPr sz="3800"/>
            </a:lvl1pPr>
            <a:lvl2pPr marL="808264" indent="-465364">
              <a:spcBef>
                <a:spcPts val="4500"/>
              </a:spcBef>
              <a:buClrTx/>
              <a:defRPr sz="3800"/>
            </a:lvl2pPr>
            <a:lvl3pPr marL="1151164" indent="-465364">
              <a:spcBef>
                <a:spcPts val="4500"/>
              </a:spcBef>
              <a:buClrTx/>
              <a:defRPr sz="3800"/>
            </a:lvl3pPr>
            <a:lvl4pPr marL="1494064" indent="-465364">
              <a:spcBef>
                <a:spcPts val="4500"/>
              </a:spcBef>
              <a:buClrTx/>
              <a:defRPr sz="3800"/>
            </a:lvl4pPr>
            <a:lvl5pPr marL="1836964" indent="-465364">
              <a:spcBef>
                <a:spcPts val="4500"/>
              </a:spcBef>
              <a:buClrTx/>
              <a:defRPr sz="3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/>
          <p:nvPr>
            <p:ph type="body" idx="1"/>
          </p:nvPr>
        </p:nvSpPr>
        <p:spPr>
          <a:xfrm>
            <a:off x="4387453" y="1785937"/>
            <a:ext cx="15609094" cy="10144126"/>
          </a:xfrm>
          <a:prstGeom prst="rect">
            <a:avLst/>
          </a:prstGeom>
        </p:spPr>
        <p:txBody>
          <a:bodyPr/>
          <a:lstStyle>
            <a:lvl1pPr>
              <a:buClrTx/>
            </a:lvl1pPr>
            <a:lvl2pPr>
              <a:buClrTx/>
            </a:lvl2pPr>
            <a:lvl3pPr>
              <a:buClrTx/>
            </a:lvl3pPr>
            <a:lvl4pPr>
              <a:buClrTx/>
            </a:lvl4pPr>
            <a:lvl5pPr>
              <a:buClrTx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/>
          <p:nvPr>
            <p:ph type="pic" sz="quarter" idx="13"/>
          </p:nvPr>
        </p:nvSpPr>
        <p:spPr>
          <a:xfrm>
            <a:off x="12513468" y="6983015"/>
            <a:ext cx="7500939" cy="548282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Image"/>
          <p:cNvSpPr/>
          <p:nvPr>
            <p:ph type="pic" sz="quarter" idx="14"/>
          </p:nvPr>
        </p:nvSpPr>
        <p:spPr>
          <a:xfrm>
            <a:off x="12513468" y="892968"/>
            <a:ext cx="7500939" cy="548282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Image"/>
          <p:cNvSpPr/>
          <p:nvPr>
            <p:ph type="pic" sz="half" idx="15"/>
          </p:nvPr>
        </p:nvSpPr>
        <p:spPr>
          <a:xfrm>
            <a:off x="4387453" y="892968"/>
            <a:ext cx="7500938" cy="11572876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4387453" y="357187"/>
            <a:ext cx="15609094" cy="30360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4387453" y="3643312"/>
            <a:ext cx="15609094" cy="8840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>
            <a:spAutoFit/>
          </a:bodyPr>
          <a:lstStyle>
            <a:lvl1pPr algn="ctr">
              <a:defRPr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228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457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685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9144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11430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1371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1600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1828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611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b="0" baseline="0" cap="none" i="0" spc="0" strike="noStrike" sz="4400" u="none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1055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b="0" baseline="0" cap="none" i="0" spc="0" strike="noStrike" sz="4400" u="none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500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b="0" baseline="0" cap="none" i="0" spc="0" strike="noStrike" sz="4400" u="none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944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b="0" baseline="0" cap="none" i="0" spc="0" strike="noStrike" sz="4400" u="none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389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b="0" baseline="0" cap="none" i="0" spc="0" strike="noStrike" sz="4400" u="none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2833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b="0" baseline="0" cap="none" i="0" spc="0" strike="noStrike" sz="4400" u="none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3278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b="0" baseline="0" cap="none" i="0" spc="0" strike="noStrike" sz="4400" u="none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3722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b="0" baseline="0" cap="none" i="0" spc="0" strike="noStrike" sz="4400" u="none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4167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b="0" baseline="0" cap="none" i="0" spc="0" strike="noStrike" sz="4400" u="none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7.png"/><Relationship Id="rId3" Type="http://schemas.openxmlformats.org/officeDocument/2006/relationships/image" Target="../media/image1.jpe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.png"/><Relationship Id="rId3" Type="http://schemas.openxmlformats.org/officeDocument/2006/relationships/image" Target="../media/image7.pn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7.png"/><Relationship Id="rId3" Type="http://schemas.openxmlformats.org/officeDocument/2006/relationships/image" Target="../media/image17.png"/><Relationship Id="rId4" Type="http://schemas.openxmlformats.org/officeDocument/2006/relationships/image" Target="../media/image18.pn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9.png"/><Relationship Id="rId3" Type="http://schemas.openxmlformats.org/officeDocument/2006/relationships/image" Target="../media/image7.png"/><Relationship Id="rId4" Type="http://schemas.openxmlformats.org/officeDocument/2006/relationships/image" Target="../media/image2.jpeg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3.jpe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3.pn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7.png"/><Relationship Id="rId3" Type="http://schemas.openxmlformats.org/officeDocument/2006/relationships/image" Target="../media/image3.pn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3.pn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7.png"/><Relationship Id="rId3" Type="http://schemas.openxmlformats.org/officeDocument/2006/relationships/image" Target="../media/image10.png"/><Relationship Id="rId4" Type="http://schemas.openxmlformats.org/officeDocument/2006/relationships/image" Target="../media/image3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3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2.png"/><Relationship Id="rId6" Type="http://schemas.openxmlformats.org/officeDocument/2006/relationships/image" Target="../media/image13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7.png"/><Relationship Id="rId3" Type="http://schemas.openxmlformats.org/officeDocument/2006/relationships/image" Target="../media/image1.gif"/><Relationship Id="rId4" Type="http://schemas.openxmlformats.org/officeDocument/2006/relationships/image" Target="../media/image14.pn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7.pn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5.png"/><Relationship Id="rId3" Type="http://schemas.openxmlformats.org/officeDocument/2006/relationships/image" Target="../media/image7.png"/><Relationship Id="rId4" Type="http://schemas.openxmlformats.org/officeDocument/2006/relationships/image" Target="../media/image3.png"/><Relationship Id="rId5" Type="http://schemas.openxmlformats.org/officeDocument/2006/relationships/image" Target="../media/image16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3136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Implementando Stripe como pasarela de pago en nuestra aplicación Vue.js"/>
          <p:cNvSpPr txBox="1"/>
          <p:nvPr>
            <p:ph type="ctrTitle"/>
          </p:nvPr>
        </p:nvSpPr>
        <p:spPr>
          <a:xfrm>
            <a:off x="4833937" y="7304231"/>
            <a:ext cx="14716126" cy="2045527"/>
          </a:xfrm>
          <a:prstGeom prst="rect">
            <a:avLst/>
          </a:prstGeom>
        </p:spPr>
        <p:txBody>
          <a:bodyPr/>
          <a:lstStyle/>
          <a:p>
            <a:pPr defTabSz="451842">
              <a:defRPr sz="6160"/>
            </a:pPr>
            <a:r>
              <a:t>Implementando Stripe como pasarela de pago en nuestra aplicación V</a:t>
            </a:r>
            <a:r>
              <a:rPr b="1">
                <a:latin typeface="Helvetica Neue"/>
                <a:ea typeface="Helvetica Neue"/>
                <a:cs typeface="Helvetica Neue"/>
                <a:sym typeface="Helvetica Neue"/>
              </a:rPr>
              <a:t>ue.js</a:t>
            </a:r>
          </a:p>
        </p:txBody>
      </p:sp>
      <p:sp>
        <p:nvSpPr>
          <p:cNvPr id="120" name="–Jorge Nieto"/>
          <p:cNvSpPr txBox="1"/>
          <p:nvPr>
            <p:ph type="subTitle" sz="quarter" idx="1"/>
          </p:nvPr>
        </p:nvSpPr>
        <p:spPr>
          <a:xfrm>
            <a:off x="4833937" y="10171289"/>
            <a:ext cx="14716126" cy="1064378"/>
          </a:xfrm>
          <a:prstGeom prst="rect">
            <a:avLst/>
          </a:prstGeom>
        </p:spPr>
        <p:txBody>
          <a:bodyPr/>
          <a:lstStyle>
            <a:lvl1pPr>
              <a:defRPr i="1" sz="4000">
                <a:solidFill>
                  <a:srgbClr val="A9A9A9"/>
                </a:solidFill>
              </a:defRPr>
            </a:lvl1pPr>
          </a:lstStyle>
          <a:p>
            <a:pPr/>
            <a:r>
              <a:t>–Jorge Nieto</a:t>
            </a:r>
          </a:p>
        </p:txBody>
      </p:sp>
      <p:pic>
        <p:nvPicPr>
          <p:cNvPr id="121" name="Vue.js_Logo.svg.png" descr="Vue.js_Logo.svg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67117" y="2738391"/>
            <a:ext cx="3774374" cy="3774374"/>
          </a:xfrm>
          <a:prstGeom prst="rect">
            <a:avLst/>
          </a:prstGeom>
          <a:ln w="12700">
            <a:miter lim="400000"/>
          </a:ln>
        </p:spPr>
      </p:pic>
      <p:pic>
        <p:nvPicPr>
          <p:cNvPr id="122" name="Stripe_Logo,_revised_2016.svg.png" descr="Stripe_Logo,_revised_2016.svg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256644" y="3232825"/>
            <a:ext cx="5870513" cy="2785560"/>
          </a:xfrm>
          <a:prstGeom prst="rect">
            <a:avLst/>
          </a:prstGeom>
          <a:ln w="12700">
            <a:miter lim="400000"/>
          </a:ln>
        </p:spPr>
      </p:pic>
      <p:sp>
        <p:nvSpPr>
          <p:cNvPr id="123" name="+"/>
          <p:cNvSpPr txBox="1"/>
          <p:nvPr/>
        </p:nvSpPr>
        <p:spPr>
          <a:xfrm>
            <a:off x="7820929" y="3655972"/>
            <a:ext cx="1356276" cy="19392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>
            <a:lvl1pPr algn="ctr" defTabSz="484703">
              <a:lnSpc>
                <a:spcPct val="80000"/>
              </a:lnSpc>
              <a:defRPr cap="all" sz="14042">
                <a:latin typeface="DIN Condensed"/>
                <a:ea typeface="DIN Condensed"/>
                <a:cs typeface="DIN Condensed"/>
                <a:sym typeface="DIN Condensed"/>
              </a:defRPr>
            </a:lvl1pPr>
          </a:lstStyle>
          <a:p>
            <a:pPr/>
            <a:r>
              <a:t>+</a:t>
            </a:r>
          </a:p>
        </p:txBody>
      </p:sp>
      <p:sp>
        <p:nvSpPr>
          <p:cNvPr id="124" name="❤️"/>
          <p:cNvSpPr txBox="1"/>
          <p:nvPr/>
        </p:nvSpPr>
        <p:spPr>
          <a:xfrm>
            <a:off x="18413068" y="3417490"/>
            <a:ext cx="1882776" cy="2416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13600">
                <a:latin typeface="Apple Color Emoji"/>
                <a:ea typeface="Apple Color Emoji"/>
                <a:cs typeface="Apple Color Emoji"/>
                <a:sym typeface="Apple Color Emoji"/>
              </a:defRPr>
            </a:lvl1pPr>
          </a:lstStyle>
          <a:p>
            <a:pPr>
              <a:defRPr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>
                <a:latin typeface="Apple Color Emoji"/>
                <a:ea typeface="Apple Color Emoji"/>
                <a:cs typeface="Apple Color Emoji"/>
                <a:sym typeface="Apple Color Emoji"/>
              </a:rPr>
              <a:t>❤️</a:t>
            </a:r>
          </a:p>
        </p:txBody>
      </p:sp>
      <p:sp>
        <p:nvSpPr>
          <p:cNvPr id="125" name="="/>
          <p:cNvSpPr txBox="1"/>
          <p:nvPr/>
        </p:nvSpPr>
        <p:spPr>
          <a:xfrm>
            <a:off x="15206795" y="3655972"/>
            <a:ext cx="1356276" cy="19392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>
            <a:lvl1pPr algn="ctr" defTabSz="484703">
              <a:lnSpc>
                <a:spcPct val="80000"/>
              </a:lnSpc>
              <a:defRPr cap="all" sz="14042">
                <a:latin typeface="DIN Condensed"/>
                <a:ea typeface="DIN Condensed"/>
                <a:cs typeface="DIN Condensed"/>
                <a:sym typeface="DIN Condensed"/>
              </a:defRPr>
            </a:lvl1pPr>
          </a:lstStyle>
          <a:p>
            <a:pPr/>
            <a:r>
              <a:t>=</a:t>
            </a:r>
          </a:p>
        </p:txBody>
      </p:sp>
      <p:pic>
        <p:nvPicPr>
          <p:cNvPr id="126" name="canariasjs_logo_header.png" descr="canariasjs_logo_header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0303297" y="12784998"/>
            <a:ext cx="4089569" cy="93416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Class="entr" nodeType="afterEffect" presetSubtype="16" presetID="23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Class="entr" nodeType="afterEffect" presetSubtype="16" presetID="23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Class="entr" nodeType="afterEffect" presetSubtype="16" presetID="23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Class="entr" nodeType="afterEffect" presetSubtype="16" presetID="23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Class="entr" nodeType="afterEffect" presetID="9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2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Class="entr" nodeType="afterEffect" presetID="9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6" dur="6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22" grpId="3"/>
      <p:bldP build="whole" bldLvl="1" animBg="1" rev="0" advAuto="0" spid="125" grpId="4"/>
      <p:bldP build="whole" bldLvl="1" animBg="1" rev="0" advAuto="0" spid="121" grpId="1"/>
      <p:bldP build="whole" bldLvl="1" animBg="1" rev="0" advAuto="0" spid="120" grpId="7"/>
      <p:bldP build="whole" bldLvl="1" animBg="1" rev="0" advAuto="0" spid="124" grpId="5"/>
      <p:bldP build="whole" bldLvl="1" animBg="1" rev="0" advAuto="0" spid="119" grpId="6"/>
      <p:bldP build="whole" bldLvl="1" animBg="1" rev="0" advAuto="0" spid="123" grpId="2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3136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background.png" descr="background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13422850"/>
            <a:ext cx="24384001" cy="10248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91" name="79QlSQ.jpg" descr="79QlSQ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856093" y="1480596"/>
            <a:ext cx="12671814" cy="9503860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152400" dist="25400" dir="5400000">
              <a:srgbClr val="000000">
                <a:alpha val="34571"/>
              </a:srgbClr>
            </a:outerShdw>
            <a:reflection blurRad="0" stA="24776" stPos="0" endA="0" endPos="40000" dist="0" dir="5400000" fadeDir="5400000" sx="100000" sy="-100000" kx="0" ky="0" algn="bl" rotWithShape="0"/>
          </a:effectLst>
        </p:spPr>
      </p:pic>
      <p:sp>
        <p:nvSpPr>
          <p:cNvPr id="192" name="Antes de continuar, vamos a…"/>
          <p:cNvSpPr txBox="1"/>
          <p:nvPr/>
        </p:nvSpPr>
        <p:spPr>
          <a:xfrm>
            <a:off x="4982400" y="3995624"/>
            <a:ext cx="14419200" cy="25772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ctr">
              <a:defRPr b="1" sz="8000"/>
            </a:pPr>
            <a:r>
              <a:t>Antes de continuar, vamos a </a:t>
            </a:r>
          </a:p>
          <a:p>
            <a:pPr algn="ctr">
              <a:defRPr b="1" sz="8000"/>
            </a:pPr>
            <a:r>
              <a:t>testear nuestro backend…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6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8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Class="exit" nodeType="after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17" dur="1500" fill="hold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xit" nodeType="clickEffect" presetID="9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22" dur="1500" fill="hold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92" grpId="1"/>
      <p:bldP build="whole" bldLvl="1" animBg="1" rev="0" advAuto="0" spid="191" grpId="2"/>
      <p:bldP build="whole" bldLvl="1" animBg="1" rev="0" advAuto="0" spid="192" grpId="3"/>
      <p:bldP build="whole" bldLvl="1" animBg="1" rev="0" advAuto="0" spid="191" grpId="4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3136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Vue.js_Logo.svg.png" descr="Vue.js_Logo.svg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000189" y="1862643"/>
            <a:ext cx="9990715" cy="9990714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" dist="88900" dir="5400000">
              <a:srgbClr val="000000">
                <a:alpha val="50000"/>
              </a:srgbClr>
            </a:outerShdw>
          </a:effectLst>
        </p:spPr>
      </p:pic>
      <p:pic>
        <p:nvPicPr>
          <p:cNvPr id="195" name="background.png" descr="background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1" y="13422850"/>
            <a:ext cx="24384001" cy="10248901"/>
          </a:xfrm>
          <a:prstGeom prst="rect">
            <a:avLst/>
          </a:prstGeom>
          <a:ln w="12700">
            <a:miter lim="400000"/>
          </a:ln>
        </p:spPr>
      </p:pic>
      <p:sp>
        <p:nvSpPr>
          <p:cNvPr id="196" name="¿Cómo integro todo esto en Vue.js?"/>
          <p:cNvSpPr txBox="1"/>
          <p:nvPr/>
        </p:nvSpPr>
        <p:spPr>
          <a:xfrm>
            <a:off x="3853751" y="6191364"/>
            <a:ext cx="16676498" cy="13332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ctr">
              <a:defRPr sz="8100"/>
            </a:lvl1pPr>
          </a:lstStyle>
          <a:p>
            <a:pPr/>
            <a:r>
              <a:t>¿Cómo integro todo esto en Vue.js?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15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75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75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75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75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xit" nodeType="clickEffect" presetSubtype="10" presetID="1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Class="entr" nodeType="afterEffect" presetSubtype="16" presetID="23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7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94" grpId="2"/>
      <p:bldP build="whole" bldLvl="1" animBg="1" rev="0" advAuto="0" spid="196" grpId="3"/>
      <p:bldP build="whole" bldLvl="1" animBg="1" rev="0" advAuto="0" spid="194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3136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background.png" descr="background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13422850"/>
            <a:ext cx="24384001" cy="10248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99" name="Screen Shot 2017-11-10 at 18.25.22.png" descr="Screen Shot 2017-11-10 at 18.25.2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76315" y="1105648"/>
            <a:ext cx="23831370" cy="7034304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152400" dist="25400" dir="5400000">
              <a:srgbClr val="000000">
                <a:alpha val="34571"/>
              </a:srgbClr>
            </a:outerShdw>
            <a:reflection blurRad="0" stA="82330" stPos="0" endA="0" endPos="40000" dist="0" dir="5400000" fadeDir="5400000" sx="100000" sy="-100000" kx="0" ky="0" algn="bl" rotWithShape="0"/>
          </a:effectLst>
        </p:spPr>
      </p:pic>
      <p:sp>
        <p:nvSpPr>
          <p:cNvPr id="200" name="Dingbat X"/>
          <p:cNvSpPr/>
          <p:nvPr/>
        </p:nvSpPr>
        <p:spPr>
          <a:xfrm>
            <a:off x="5503431" y="4206280"/>
            <a:ext cx="4015204" cy="47446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4" h="21548" fill="norm" stroke="1" extrusionOk="0">
                <a:moveTo>
                  <a:pt x="18655" y="0"/>
                </a:moveTo>
                <a:cubicBezTo>
                  <a:pt x="18494" y="5"/>
                  <a:pt x="18333" y="109"/>
                  <a:pt x="18066" y="314"/>
                </a:cubicBezTo>
                <a:cubicBezTo>
                  <a:pt x="15478" y="2289"/>
                  <a:pt x="13027" y="4381"/>
                  <a:pt x="10727" y="6600"/>
                </a:cubicBezTo>
                <a:cubicBezTo>
                  <a:pt x="10587" y="6735"/>
                  <a:pt x="10434" y="6862"/>
                  <a:pt x="10258" y="7020"/>
                </a:cubicBezTo>
                <a:cubicBezTo>
                  <a:pt x="10102" y="6832"/>
                  <a:pt x="9974" y="6685"/>
                  <a:pt x="9856" y="6533"/>
                </a:cubicBezTo>
                <a:cubicBezTo>
                  <a:pt x="8908" y="5315"/>
                  <a:pt x="7971" y="4091"/>
                  <a:pt x="7009" y="2882"/>
                </a:cubicBezTo>
                <a:cubicBezTo>
                  <a:pt x="6625" y="2399"/>
                  <a:pt x="6178" y="1951"/>
                  <a:pt x="5769" y="1483"/>
                </a:cubicBezTo>
                <a:cubicBezTo>
                  <a:pt x="5573" y="1260"/>
                  <a:pt x="5327" y="1254"/>
                  <a:pt x="5044" y="1314"/>
                </a:cubicBezTo>
                <a:cubicBezTo>
                  <a:pt x="4759" y="1375"/>
                  <a:pt x="4593" y="1540"/>
                  <a:pt x="4590" y="1770"/>
                </a:cubicBezTo>
                <a:cubicBezTo>
                  <a:pt x="4583" y="2129"/>
                  <a:pt x="4349" y="2291"/>
                  <a:pt x="3989" y="2389"/>
                </a:cubicBezTo>
                <a:cubicBezTo>
                  <a:pt x="3741" y="2232"/>
                  <a:pt x="3498" y="2079"/>
                  <a:pt x="3221" y="1904"/>
                </a:cubicBezTo>
                <a:cubicBezTo>
                  <a:pt x="2922" y="2176"/>
                  <a:pt x="2660" y="2427"/>
                  <a:pt x="2382" y="2665"/>
                </a:cubicBezTo>
                <a:cubicBezTo>
                  <a:pt x="2135" y="2876"/>
                  <a:pt x="2125" y="3090"/>
                  <a:pt x="2231" y="3371"/>
                </a:cubicBezTo>
                <a:cubicBezTo>
                  <a:pt x="3179" y="5877"/>
                  <a:pt x="4394" y="8283"/>
                  <a:pt x="5880" y="10593"/>
                </a:cubicBezTo>
                <a:cubicBezTo>
                  <a:pt x="5956" y="10712"/>
                  <a:pt x="6024" y="10835"/>
                  <a:pt x="6094" y="10951"/>
                </a:cubicBezTo>
                <a:cubicBezTo>
                  <a:pt x="4046" y="12991"/>
                  <a:pt x="2019" y="15012"/>
                  <a:pt x="0" y="17024"/>
                </a:cubicBezTo>
                <a:cubicBezTo>
                  <a:pt x="166" y="17359"/>
                  <a:pt x="297" y="17644"/>
                  <a:pt x="450" y="17921"/>
                </a:cubicBezTo>
                <a:cubicBezTo>
                  <a:pt x="559" y="18117"/>
                  <a:pt x="570" y="18299"/>
                  <a:pt x="443" y="18491"/>
                </a:cubicBezTo>
                <a:cubicBezTo>
                  <a:pt x="355" y="18625"/>
                  <a:pt x="277" y="18763"/>
                  <a:pt x="214" y="18906"/>
                </a:cubicBezTo>
                <a:cubicBezTo>
                  <a:pt x="179" y="18986"/>
                  <a:pt x="139" y="19096"/>
                  <a:pt x="175" y="19164"/>
                </a:cubicBezTo>
                <a:cubicBezTo>
                  <a:pt x="462" y="19717"/>
                  <a:pt x="876" y="20186"/>
                  <a:pt x="1406" y="20550"/>
                </a:cubicBezTo>
                <a:cubicBezTo>
                  <a:pt x="1668" y="20457"/>
                  <a:pt x="1862" y="20370"/>
                  <a:pt x="2068" y="20319"/>
                </a:cubicBezTo>
                <a:cubicBezTo>
                  <a:pt x="2305" y="20259"/>
                  <a:pt x="2506" y="20384"/>
                  <a:pt x="2432" y="20567"/>
                </a:cubicBezTo>
                <a:cubicBezTo>
                  <a:pt x="2271" y="20967"/>
                  <a:pt x="2606" y="21165"/>
                  <a:pt x="2838" y="21403"/>
                </a:cubicBezTo>
                <a:cubicBezTo>
                  <a:pt x="3027" y="21596"/>
                  <a:pt x="3335" y="21593"/>
                  <a:pt x="3548" y="21414"/>
                </a:cubicBezTo>
                <a:cubicBezTo>
                  <a:pt x="3624" y="21350"/>
                  <a:pt x="3679" y="21268"/>
                  <a:pt x="3745" y="21195"/>
                </a:cubicBezTo>
                <a:cubicBezTo>
                  <a:pt x="5406" y="19353"/>
                  <a:pt x="7068" y="17510"/>
                  <a:pt x="8732" y="15669"/>
                </a:cubicBezTo>
                <a:cubicBezTo>
                  <a:pt x="8850" y="15538"/>
                  <a:pt x="8982" y="15417"/>
                  <a:pt x="9151" y="15248"/>
                </a:cubicBezTo>
                <a:cubicBezTo>
                  <a:pt x="9312" y="15457"/>
                  <a:pt x="9442" y="15618"/>
                  <a:pt x="9566" y="15782"/>
                </a:cubicBezTo>
                <a:cubicBezTo>
                  <a:pt x="10552" y="17091"/>
                  <a:pt x="11622" y="18348"/>
                  <a:pt x="12799" y="19538"/>
                </a:cubicBezTo>
                <a:cubicBezTo>
                  <a:pt x="13137" y="19880"/>
                  <a:pt x="13363" y="19913"/>
                  <a:pt x="13764" y="19639"/>
                </a:cubicBezTo>
                <a:cubicBezTo>
                  <a:pt x="14071" y="19429"/>
                  <a:pt x="14340" y="19181"/>
                  <a:pt x="14638" y="18942"/>
                </a:cubicBezTo>
                <a:cubicBezTo>
                  <a:pt x="14977" y="19118"/>
                  <a:pt x="15325" y="19299"/>
                  <a:pt x="15670" y="19479"/>
                </a:cubicBezTo>
                <a:cubicBezTo>
                  <a:pt x="15874" y="19336"/>
                  <a:pt x="16024" y="19228"/>
                  <a:pt x="16179" y="19123"/>
                </a:cubicBezTo>
                <a:cubicBezTo>
                  <a:pt x="16407" y="18969"/>
                  <a:pt x="16586" y="18817"/>
                  <a:pt x="16625" y="18532"/>
                </a:cubicBezTo>
                <a:cubicBezTo>
                  <a:pt x="16663" y="18245"/>
                  <a:pt x="16848" y="17980"/>
                  <a:pt x="17238" y="17893"/>
                </a:cubicBezTo>
                <a:cubicBezTo>
                  <a:pt x="17537" y="17826"/>
                  <a:pt x="17736" y="17646"/>
                  <a:pt x="17893" y="17435"/>
                </a:cubicBezTo>
                <a:cubicBezTo>
                  <a:pt x="18144" y="17098"/>
                  <a:pt x="18337" y="16737"/>
                  <a:pt x="18424" y="16377"/>
                </a:cubicBezTo>
                <a:cubicBezTo>
                  <a:pt x="16705" y="14528"/>
                  <a:pt x="15014" y="12708"/>
                  <a:pt x="13308" y="10873"/>
                </a:cubicBezTo>
                <a:cubicBezTo>
                  <a:pt x="13494" y="10665"/>
                  <a:pt x="13612" y="10530"/>
                  <a:pt x="13734" y="10397"/>
                </a:cubicBezTo>
                <a:cubicBezTo>
                  <a:pt x="15805" y="8137"/>
                  <a:pt x="18039" y="6000"/>
                  <a:pt x="20413" y="3968"/>
                </a:cubicBezTo>
                <a:cubicBezTo>
                  <a:pt x="20703" y="3719"/>
                  <a:pt x="20983" y="3471"/>
                  <a:pt x="21190" y="3153"/>
                </a:cubicBezTo>
                <a:cubicBezTo>
                  <a:pt x="21585" y="2544"/>
                  <a:pt x="21600" y="2565"/>
                  <a:pt x="21129" y="2026"/>
                </a:cubicBezTo>
                <a:cubicBezTo>
                  <a:pt x="20955" y="1827"/>
                  <a:pt x="20762" y="1776"/>
                  <a:pt x="20487" y="1772"/>
                </a:cubicBezTo>
                <a:cubicBezTo>
                  <a:pt x="19961" y="1764"/>
                  <a:pt x="19720" y="1486"/>
                  <a:pt x="19806" y="1064"/>
                </a:cubicBezTo>
                <a:cubicBezTo>
                  <a:pt x="19825" y="971"/>
                  <a:pt x="19804" y="847"/>
                  <a:pt x="19743" y="773"/>
                </a:cubicBezTo>
                <a:cubicBezTo>
                  <a:pt x="19597" y="599"/>
                  <a:pt x="19434" y="429"/>
                  <a:pt x="19245" y="289"/>
                </a:cubicBezTo>
                <a:cubicBezTo>
                  <a:pt x="18978" y="92"/>
                  <a:pt x="18816" y="-4"/>
                  <a:pt x="18655" y="0"/>
                </a:cubicBezTo>
                <a:close/>
              </a:path>
            </a:pathLst>
          </a:custGeom>
          <a:gradFill>
            <a:gsLst>
              <a:gs pos="0">
                <a:srgbClr val="EE350C">
                  <a:alpha val="59680"/>
                </a:srgbClr>
              </a:gs>
              <a:gs pos="100000">
                <a:schemeClr val="accent5">
                  <a:hueOff val="-36178"/>
                  <a:satOff val="6507"/>
                  <a:lumOff val="-23518"/>
                </a:schemeClr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508000" dist="25400" dir="5400000">
              <a:srgbClr val="000000">
                <a:alpha val="64706"/>
              </a:srgbClr>
            </a:outerShdw>
          </a:effectLst>
        </p:spPr>
        <p:txBody>
          <a:bodyPr lIns="71437" tIns="71437" rIns="71437" bIns="71437" anchor="ctr"/>
          <a:lstStyle/>
          <a:p>
            <a:pPr algn="ctr">
              <a:defRPr sz="3000"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pic>
        <p:nvPicPr>
          <p:cNvPr id="201" name="drake-hotline-bling-jacket-moncler.png" descr="drake-hotline-bling-jacket-moncler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909767" y="2978865"/>
            <a:ext cx="8763001" cy="5842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Subtype="1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Class="entr" nodeType="afterEffect" presetSubtype="16" presetID="23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6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6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00" grpId="2"/>
      <p:bldP build="whole" bldLvl="1" animBg="1" rev="0" advAuto="0" spid="199" grpId="1"/>
      <p:bldP build="whole" bldLvl="1" animBg="1" rev="0" advAuto="0" spid="201" grpId="3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3136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Screen Shot 2017-11-10 at 20.11.46.png" descr="Screen Shot 2017-11-10 at 20.11.4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49044" y="1213616"/>
            <a:ext cx="23285912" cy="9882552"/>
          </a:xfrm>
          <a:prstGeom prst="rect">
            <a:avLst/>
          </a:prstGeom>
          <a:ln w="25400">
            <a:miter lim="400000"/>
          </a:ln>
          <a:effectLst>
            <a:reflection blurRad="0" stA="9407" stPos="0" endA="0" endPos="40000" dist="0" dir="5400000" fadeDir="5400000" sx="100000" sy="-100000" kx="0" ky="0" algn="bl" rotWithShape="0"/>
          </a:effectLst>
        </p:spPr>
      </p:pic>
      <p:pic>
        <p:nvPicPr>
          <p:cNvPr id="204" name="background.png" descr="background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1" y="13422850"/>
            <a:ext cx="24384001" cy="10248901"/>
          </a:xfrm>
          <a:prstGeom prst="rect">
            <a:avLst/>
          </a:prstGeom>
          <a:ln w="12700">
            <a:miter lim="400000"/>
          </a:ln>
        </p:spPr>
      </p:pic>
      <p:sp>
        <p:nvSpPr>
          <p:cNvPr id="205" name="Dingbat Check"/>
          <p:cNvSpPr/>
          <p:nvPr/>
        </p:nvSpPr>
        <p:spPr>
          <a:xfrm>
            <a:off x="6602677" y="3820361"/>
            <a:ext cx="4913440" cy="46690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2" h="20404" fill="norm" stroke="1" extrusionOk="0">
                <a:moveTo>
                  <a:pt x="19340" y="6"/>
                </a:moveTo>
                <a:cubicBezTo>
                  <a:pt x="18911" y="-308"/>
                  <a:pt x="8317" y="11620"/>
                  <a:pt x="6423" y="13985"/>
                </a:cubicBezTo>
                <a:cubicBezTo>
                  <a:pt x="6323" y="14108"/>
                  <a:pt x="6215" y="14226"/>
                  <a:pt x="6090" y="14370"/>
                </a:cubicBezTo>
                <a:cubicBezTo>
                  <a:pt x="5960" y="14216"/>
                  <a:pt x="5854" y="14096"/>
                  <a:pt x="5755" y="13971"/>
                </a:cubicBezTo>
                <a:cubicBezTo>
                  <a:pt x="4964" y="12967"/>
                  <a:pt x="4458" y="12167"/>
                  <a:pt x="3657" y="11171"/>
                </a:cubicBezTo>
                <a:cubicBezTo>
                  <a:pt x="3337" y="10773"/>
                  <a:pt x="2972" y="10410"/>
                  <a:pt x="2634" y="10026"/>
                </a:cubicBezTo>
                <a:cubicBezTo>
                  <a:pt x="2472" y="9843"/>
                  <a:pt x="2283" y="9849"/>
                  <a:pt x="2071" y="9915"/>
                </a:cubicBezTo>
                <a:cubicBezTo>
                  <a:pt x="1856" y="9981"/>
                  <a:pt x="1574" y="9982"/>
                  <a:pt x="1303" y="10152"/>
                </a:cubicBezTo>
                <a:cubicBezTo>
                  <a:pt x="1209" y="10262"/>
                  <a:pt x="1332" y="10438"/>
                  <a:pt x="1349" y="10609"/>
                </a:cubicBezTo>
                <a:cubicBezTo>
                  <a:pt x="1369" y="10821"/>
                  <a:pt x="603" y="10792"/>
                  <a:pt x="203" y="11061"/>
                </a:cubicBezTo>
                <a:cubicBezTo>
                  <a:pt x="111" y="11123"/>
                  <a:pt x="286" y="11375"/>
                  <a:pt x="227" y="11440"/>
                </a:cubicBezTo>
                <a:cubicBezTo>
                  <a:pt x="51" y="11634"/>
                  <a:pt x="-61" y="11588"/>
                  <a:pt x="36" y="11826"/>
                </a:cubicBezTo>
                <a:cubicBezTo>
                  <a:pt x="896" y="13941"/>
                  <a:pt x="2182" y="15733"/>
                  <a:pt x="3218" y="17879"/>
                </a:cubicBezTo>
                <a:cubicBezTo>
                  <a:pt x="4865" y="21292"/>
                  <a:pt x="5178" y="19166"/>
                  <a:pt x="5654" y="19575"/>
                </a:cubicBezTo>
                <a:cubicBezTo>
                  <a:pt x="7119" y="20836"/>
                  <a:pt x="6474" y="21179"/>
                  <a:pt x="9921" y="16770"/>
                </a:cubicBezTo>
                <a:cubicBezTo>
                  <a:pt x="11378" y="14721"/>
                  <a:pt x="19009" y="5203"/>
                  <a:pt x="20710" y="3334"/>
                </a:cubicBezTo>
                <a:cubicBezTo>
                  <a:pt x="20919" y="3106"/>
                  <a:pt x="21118" y="2879"/>
                  <a:pt x="21258" y="2594"/>
                </a:cubicBezTo>
                <a:cubicBezTo>
                  <a:pt x="21526" y="2050"/>
                  <a:pt x="21539" y="2066"/>
                  <a:pt x="21150" y="1624"/>
                </a:cubicBezTo>
                <a:cubicBezTo>
                  <a:pt x="21006" y="1461"/>
                  <a:pt x="20856" y="1427"/>
                  <a:pt x="20646" y="1437"/>
                </a:cubicBezTo>
                <a:cubicBezTo>
                  <a:pt x="20244" y="1456"/>
                  <a:pt x="20044" y="1227"/>
                  <a:pt x="20086" y="860"/>
                </a:cubicBezTo>
                <a:cubicBezTo>
                  <a:pt x="20096" y="778"/>
                  <a:pt x="20075" y="672"/>
                  <a:pt x="20023" y="612"/>
                </a:cubicBezTo>
                <a:cubicBezTo>
                  <a:pt x="19903" y="469"/>
                  <a:pt x="19492" y="117"/>
                  <a:pt x="19340" y="6"/>
                </a:cubicBezTo>
                <a:close/>
              </a:path>
            </a:pathLst>
          </a:custGeom>
          <a:solidFill>
            <a:srgbClr val="72CE81">
              <a:alpha val="88308"/>
            </a:srgbClr>
          </a:solidFill>
          <a:ln w="12700">
            <a:miter lim="400000"/>
          </a:ln>
          <a:effectLst>
            <a:outerShdw sx="100000" sy="100000" kx="0" ky="0" algn="b" rotWithShape="0" blurRad="152400" dist="25400" dir="5400000">
              <a:srgbClr val="000000">
                <a:alpha val="34571"/>
              </a:srgbClr>
            </a:outerShdw>
          </a:effectLst>
        </p:spPr>
        <p:txBody>
          <a:bodyPr lIns="71437" tIns="71437" rIns="71437" bIns="71437" anchor="ctr"/>
          <a:lstStyle/>
          <a:p>
            <a:pPr algn="ctr">
              <a:defRPr sz="3000"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pic>
        <p:nvPicPr>
          <p:cNvPr id="206" name="drake_yes.jpeg" descr="drake_yes.jpe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788708" y="3435657"/>
            <a:ext cx="8763001" cy="5842001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152400" dist="25400" dir="5400000">
              <a:srgbClr val="000000">
                <a:alpha val="34571"/>
              </a:srgbClr>
            </a:outerShdw>
            <a:reflection blurRad="0" stA="82330" stPos="0" endA="0" endPos="40000" dist="0" dir="5400000" fadeDir="5400000" sx="100000" sy="-100000" kx="0" ky="0" algn="bl" rotWithShape="0"/>
          </a:effectLst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32" presetID="23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Class="entr" nodeType="afterEffect" presetSubtype="16" presetID="23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8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8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03" grpId="1"/>
      <p:bldP build="whole" bldLvl="1" animBg="1" rev="0" advAuto="0" spid="205" grpId="2"/>
      <p:bldP build="whole" bldLvl="1" animBg="1" rev="0" advAuto="0" spid="206" grpId="3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3136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maxresdefault.jpg" descr="maxresdefault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0" presetID="15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08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3136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@jnietou"/>
          <p:cNvSpPr txBox="1"/>
          <p:nvPr>
            <p:ph type="body" idx="14"/>
          </p:nvPr>
        </p:nvSpPr>
        <p:spPr>
          <a:xfrm>
            <a:off x="5436462" y="8507174"/>
            <a:ext cx="14716126" cy="863601"/>
          </a:xfrm>
          <a:prstGeom prst="rect">
            <a:avLst/>
          </a:prstGeom>
        </p:spPr>
        <p:txBody>
          <a:bodyPr/>
          <a:lstStyle/>
          <a:p>
            <a:pPr/>
            <a:r>
              <a:t>@jnietou </a:t>
            </a:r>
          </a:p>
        </p:txBody>
      </p:sp>
      <p:pic>
        <p:nvPicPr>
          <p:cNvPr id="129" name="jorge_nieto.png" descr="jorge_niet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775174" y="1712386"/>
            <a:ext cx="4726495" cy="4726495"/>
          </a:xfrm>
          <a:prstGeom prst="rect">
            <a:avLst/>
          </a:prstGeom>
          <a:ln w="12700">
            <a:miter lim="400000"/>
          </a:ln>
        </p:spPr>
      </p:pic>
      <p:sp>
        <p:nvSpPr>
          <p:cNvPr id="130" name="@wanxe"/>
          <p:cNvSpPr txBox="1"/>
          <p:nvPr/>
        </p:nvSpPr>
        <p:spPr>
          <a:xfrm>
            <a:off x="5411062" y="9781205"/>
            <a:ext cx="14716126" cy="8371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ctr">
              <a:defRPr sz="46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@wanxe </a:t>
            </a:r>
          </a:p>
        </p:txBody>
      </p:sp>
      <p:pic>
        <p:nvPicPr>
          <p:cNvPr id="131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426824" y="9771022"/>
            <a:ext cx="879242" cy="857497"/>
          </a:xfrm>
          <a:prstGeom prst="rect">
            <a:avLst/>
          </a:prstGeom>
          <a:ln w="12700">
            <a:miter lim="400000"/>
          </a:ln>
        </p:spPr>
      </p:pic>
      <p:pic>
        <p:nvPicPr>
          <p:cNvPr id="132" name="twtter.png" descr="twtter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338891" y="8510227"/>
            <a:ext cx="1055109" cy="857496"/>
          </a:xfrm>
          <a:prstGeom prst="rect">
            <a:avLst/>
          </a:prstGeom>
          <a:ln w="12700">
            <a:miter lim="400000"/>
          </a:ln>
        </p:spPr>
      </p:pic>
      <p:sp>
        <p:nvSpPr>
          <p:cNvPr id="133" name="Web App Developer"/>
          <p:cNvSpPr txBox="1"/>
          <p:nvPr/>
        </p:nvSpPr>
        <p:spPr>
          <a:xfrm>
            <a:off x="10300449" y="7165979"/>
            <a:ext cx="3783102" cy="6140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/>
            <a:r>
              <a:t>Web App Developer</a:t>
            </a:r>
          </a:p>
        </p:txBody>
      </p:sp>
      <p:pic>
        <p:nvPicPr>
          <p:cNvPr id="134" name="canariasjs_logo_header.png" descr="canariasjs_logo_header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0303297" y="12784998"/>
            <a:ext cx="4089569" cy="93416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6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600"/>
                            </p:stCondLst>
                            <p:childTnLst>
                              <p:par>
                                <p:cTn id="10" presetClass="entr" nodeType="afterEffect" presetSubtype="16" presetID="23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100"/>
                            </p:stCondLst>
                            <p:childTnLst>
                              <p:par>
                                <p:cTn id="15" presetClass="entr" nodeType="afterEffect" presetSubtype="16" presetID="23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600"/>
                            </p:stCondLst>
                            <p:childTnLst>
                              <p:par>
                                <p:cTn id="20" presetClass="entr" nodeType="afterEffect" presetSubtype="16" presetID="23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100"/>
                            </p:stCondLst>
                            <p:childTnLst>
                              <p:par>
                                <p:cTn id="25" presetClass="entr" nodeType="afterEffect" presetSubtype="16" presetID="23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600"/>
                            </p:stCondLst>
                            <p:childTnLst>
                              <p:par>
                                <p:cTn id="30" presetClass="entr" nodeType="afterEffect" presetSubtype="16" presetID="23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30" grpId="6"/>
      <p:bldP build="whole" bldLvl="1" animBg="1" rev="0" advAuto="0" spid="129" grpId="1"/>
      <p:bldP build="whole" bldLvl="1" animBg="1" rev="0" advAuto="0" spid="132" grpId="3"/>
      <p:bldP build="whole" bldLvl="1" animBg="1" rev="0" advAuto="0" spid="128" grpId="4"/>
      <p:bldP build="whole" bldLvl="1" animBg="1" rev="0" advAuto="0" spid="133" grpId="2"/>
      <p:bldP build="whole" bldLvl="1" animBg="1" rev="0" advAuto="0" spid="131" grpId="5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3136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background.png" descr="background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16200000">
            <a:off x="-11480475" y="2366084"/>
            <a:ext cx="24384001" cy="10248901"/>
          </a:xfrm>
          <a:prstGeom prst="rect">
            <a:avLst/>
          </a:prstGeom>
          <a:ln w="12700">
            <a:miter lim="400000"/>
          </a:ln>
        </p:spPr>
      </p:pic>
      <p:sp>
        <p:nvSpPr>
          <p:cNvPr id="137" name="Por qué Stripe"/>
          <p:cNvSpPr txBox="1"/>
          <p:nvPr>
            <p:ph type="title" idx="4294967295"/>
          </p:nvPr>
        </p:nvSpPr>
        <p:spPr>
          <a:xfrm>
            <a:off x="4833937" y="842153"/>
            <a:ext cx="14716126" cy="2045527"/>
          </a:xfrm>
          <a:prstGeom prst="rect">
            <a:avLst/>
          </a:prstGeom>
        </p:spPr>
        <p:txBody>
          <a:bodyPr anchor="b"/>
          <a:lstStyle/>
          <a:p>
            <a:pPr/>
            <a:r>
              <a:t>Por qué Stripe</a:t>
            </a:r>
          </a:p>
        </p:txBody>
      </p:sp>
      <p:sp>
        <p:nvSpPr>
          <p:cNvPr id="138" name="Pensado por y para desarrolladores.…"/>
          <p:cNvSpPr txBox="1"/>
          <p:nvPr/>
        </p:nvSpPr>
        <p:spPr>
          <a:xfrm>
            <a:off x="4613846" y="3768608"/>
            <a:ext cx="15156308" cy="74438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marL="444499" indent="-444499">
              <a:buSzPct val="145000"/>
              <a:buChar char="-"/>
              <a:defRPr sz="4000"/>
            </a:pPr>
            <a:r>
              <a:t>Pensado por y para desarrolladores.</a:t>
            </a:r>
          </a:p>
          <a:p>
            <a:pPr marL="444499" indent="-444499">
              <a:buSzPct val="145000"/>
              <a:buChar char="-"/>
              <a:defRPr sz="4000"/>
            </a:pPr>
            <a:r>
              <a:t>Sistema seguro e intuitivo.</a:t>
            </a:r>
          </a:p>
          <a:p>
            <a:pPr marL="444499" indent="-444499">
              <a:buSzPct val="145000"/>
              <a:buChar char="-"/>
              <a:defRPr sz="4000"/>
            </a:pPr>
            <a:r>
              <a:t>Perfecta integración y personalización (JS, HTML, CSS…).</a:t>
            </a:r>
          </a:p>
          <a:p>
            <a:pPr marL="444499" indent="-444499">
              <a:buSzPct val="145000"/>
              <a:buChar char="-"/>
              <a:defRPr sz="4000"/>
            </a:pPr>
            <a:r>
              <a:t>Fácil acceso a la documentación.</a:t>
            </a:r>
          </a:p>
          <a:p>
            <a:pPr marL="444499" indent="-444499">
              <a:buSzPct val="145000"/>
              <a:buChar char="-"/>
              <a:defRPr sz="4000"/>
            </a:pPr>
            <a:r>
              <a:t>Ejemplos de código Plug&amp;Play.</a:t>
            </a:r>
          </a:p>
          <a:p>
            <a:pPr marL="444499" indent="-444499">
              <a:buSzPct val="145000"/>
              <a:buChar char="-"/>
              <a:defRPr sz="4000"/>
            </a:pPr>
            <a:r>
              <a:t>Integración con la mayoría de los lenguajes.</a:t>
            </a:r>
          </a:p>
          <a:p>
            <a:pPr marL="444499" indent="-444499">
              <a:buSzPct val="145000"/>
              <a:buChar char="-"/>
              <a:defRPr sz="4000"/>
            </a:pPr>
            <a:r>
              <a:t>Pagos recurrentes (Suscripciones).</a:t>
            </a:r>
          </a:p>
          <a:p>
            <a:pPr marL="444499" indent="-444499">
              <a:buSzPct val="145000"/>
              <a:buChar char="-"/>
              <a:defRPr sz="4000"/>
            </a:pPr>
            <a:r>
              <a:t>Admite las tarjetas de crédito más populares e incluso Bitcoins, </a:t>
            </a:r>
            <a:br/>
            <a:r>
              <a:t>Apple Pay, Android pay.…</a:t>
            </a:r>
          </a:p>
          <a:p>
            <a:pPr marL="444499" indent="-444499">
              <a:buSzPct val="145000"/>
              <a:buChar char="-"/>
              <a:defRPr sz="4000"/>
            </a:pPr>
            <a:r>
              <a:t>Traducción a doce idiomas.</a:t>
            </a:r>
          </a:p>
          <a:p>
            <a:pPr marL="444499" indent="-444499">
              <a:buSzPct val="145000"/>
              <a:buChar char="-"/>
              <a:defRPr sz="4000"/>
            </a:pPr>
            <a:r>
              <a:t>Auto validación.</a:t>
            </a:r>
          </a:p>
          <a:p>
            <a:pPr marL="444499" indent="-444499">
              <a:buSzPct val="145000"/>
              <a:buChar char="-"/>
              <a:defRPr sz="4000"/>
            </a:pPr>
            <a:r>
              <a:t>Diseño impecable.</a:t>
            </a:r>
          </a:p>
        </p:txBody>
      </p:sp>
      <p:pic>
        <p:nvPicPr>
          <p:cNvPr id="139" name="canariasjs_logo_header.png" descr="canariasjs_logo_header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303297" y="12784998"/>
            <a:ext cx="4089569" cy="93416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Class="entr" nodeType="afterEffect" presetSubtype="16" presetID="23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37" grpId="1"/>
      <p:bldP build="whole" bldLvl="1" animBg="1" rev="0" advAuto="0" spid="138" grpId="2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3136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background.png" descr="background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3041240"/>
            <a:ext cx="24384001" cy="10248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2" name="Screen Shot 2017-11-07 at 22.00.54.png" descr="Screen Shot 2017-11-07 at 22.00.54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776890" y="1920325"/>
            <a:ext cx="16830220" cy="9160975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88900" dist="25400" dir="5400000">
              <a:srgbClr val="000000">
                <a:alpha val="50000"/>
              </a:srgbClr>
            </a:outerShdw>
            <a:reflection blurRad="0" stA="82330" stPos="0" endA="0" endPos="40000" dist="0" dir="5400000" fadeDir="5400000" sx="100000" sy="-100000" kx="0" ky="0" algn="bl" rotWithShape="0"/>
          </a:effectLst>
        </p:spPr>
      </p:pic>
      <p:pic>
        <p:nvPicPr>
          <p:cNvPr id="143" name="Screen Shot 2017-11-07 at 21.47.53.png" descr="Screen Shot 2017-11-07 at 21.47.53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140913" y="2544800"/>
            <a:ext cx="6951268" cy="6679155"/>
          </a:xfrm>
          <a:prstGeom prst="rect">
            <a:avLst/>
          </a:prstGeom>
          <a:ln w="101600">
            <a:solidFill>
              <a:srgbClr val="FFFFFF"/>
            </a:solidFill>
            <a:miter lim="400000"/>
          </a:ln>
          <a:effectLst>
            <a:outerShdw sx="100000" sy="100000" kx="0" ky="0" algn="b" rotWithShape="0" blurRad="88900" dist="25400" dir="5400000">
              <a:srgbClr val="000000">
                <a:alpha val="50000"/>
              </a:srgbClr>
            </a:outerShdw>
            <a:reflection blurRad="0" stA="50000" stPos="0" endA="0" endPos="40000" dist="0" dir="5400000" fadeDir="5400000" sx="100000" sy="-100000" kx="0" ky="0" algn="bl" rotWithShape="0"/>
          </a:effectLst>
        </p:spPr>
      </p:pic>
      <p:sp>
        <p:nvSpPr>
          <p:cNvPr id="144" name="Comisiones razonables"/>
          <p:cNvSpPr txBox="1"/>
          <p:nvPr/>
        </p:nvSpPr>
        <p:spPr>
          <a:xfrm>
            <a:off x="12745854" y="6001537"/>
            <a:ext cx="7821372" cy="9985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5800"/>
            </a:lvl1pPr>
          </a:lstStyle>
          <a:p>
            <a:pPr/>
            <a:r>
              <a:t>Comisiones razonables</a:t>
            </a:r>
          </a:p>
        </p:txBody>
      </p:sp>
      <p:pic>
        <p:nvPicPr>
          <p:cNvPr id="145" name="canariasjs_logo_header.png" descr="canariasjs_logo_header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0303297" y="12784998"/>
            <a:ext cx="4089569" cy="93416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xit" nodeType="clickEffect" presetSubtype="2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Class="entr" nodeType="afterEffect" presetSubtype="8" presetID="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Class="entr" nodeType="afterEffect" presetSubtype="8" presetID="2" grpId="4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6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6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44" grpId="4"/>
      <p:bldP build="whole" bldLvl="1" animBg="1" rev="0" advAuto="0" spid="142" grpId="1"/>
      <p:bldP build="whole" bldLvl="1" animBg="1" rev="0" advAuto="0" spid="142" grpId="2"/>
      <p:bldP build="whole" bldLvl="1" animBg="1" rev="0" advAuto="0" spid="143" grpId="3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3136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background.png" descr="background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3041240"/>
            <a:ext cx="24384001" cy="10248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8" name="en_2checkouts.png" descr="en_2checkouts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150097" y="1257570"/>
            <a:ext cx="8376048" cy="8179595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" dist="88900" dir="5400000">
              <a:srgbClr val="000000">
                <a:alpha val="50000"/>
              </a:srgbClr>
            </a:outerShdw>
            <a:reflection blurRad="0" stA="32225" stPos="0" endA="0" endPos="40000" dist="0" dir="5400000" fadeDir="5400000" sx="100000" sy="-100000" kx="0" ky="0" algn="bl" rotWithShape="0"/>
          </a:effectLst>
        </p:spPr>
      </p:pic>
      <p:sp>
        <p:nvSpPr>
          <p:cNvPr id="149" name="Stripe Checkout se integra…"/>
          <p:cNvSpPr txBox="1"/>
          <p:nvPr/>
        </p:nvSpPr>
        <p:spPr>
          <a:xfrm>
            <a:off x="2846621" y="6922379"/>
            <a:ext cx="7894321" cy="16490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ctr">
              <a:defRPr sz="5000"/>
            </a:pPr>
            <a:r>
              <a:t>Stripe Checkout se integra</a:t>
            </a:r>
          </a:p>
          <a:p>
            <a:pPr algn="ctr">
              <a:defRPr sz="5000"/>
            </a:pPr>
            <a:r>
              <a:t>en cualquier dispositivo</a:t>
            </a:r>
          </a:p>
        </p:txBody>
      </p:sp>
      <p:sp>
        <p:nvSpPr>
          <p:cNvPr id="150" name="Nos ahorrará tiempo y dinero."/>
          <p:cNvSpPr txBox="1"/>
          <p:nvPr/>
        </p:nvSpPr>
        <p:spPr>
          <a:xfrm>
            <a:off x="4009979" y="8766001"/>
            <a:ext cx="5567605" cy="6140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ctr"/>
          </a:lstStyle>
          <a:p>
            <a:pPr/>
            <a:r>
              <a:t>Nos ahorrará tiempo y dinero.</a:t>
            </a:r>
          </a:p>
        </p:txBody>
      </p:sp>
      <p:pic>
        <p:nvPicPr>
          <p:cNvPr id="151" name="canariasjs_logo_header.png" descr="canariasjs_logo_header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0303297" y="12784998"/>
            <a:ext cx="4089569" cy="93416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25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250"/>
                            </p:stCondLst>
                            <p:childTnLst>
                              <p:par>
                                <p:cTn id="10" presetClass="entr" nodeType="afterEffect" presetSubtype="16" presetID="23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750"/>
                            </p:stCondLst>
                            <p:childTnLst>
                              <p:par>
                                <p:cTn id="15" presetClass="entr" nodeType="afterEffect" presetSubtype="16" presetID="23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7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50" grpId="3"/>
      <p:bldP build="whole" bldLvl="1" animBg="1" rev="0" advAuto="0" spid="149" grpId="2"/>
      <p:bldP build="whole" bldLvl="1" animBg="1" rev="0" advAuto="0" spid="148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3136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Line"/>
          <p:cNvSpPr/>
          <p:nvPr/>
        </p:nvSpPr>
        <p:spPr>
          <a:xfrm flipH="1" flipV="1">
            <a:off x="6053636" y="5445639"/>
            <a:ext cx="12316723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algn="ctr">
              <a:defRPr sz="3000"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54" name="¿Cómo funciona?"/>
          <p:cNvSpPr txBox="1"/>
          <p:nvPr/>
        </p:nvSpPr>
        <p:spPr>
          <a:xfrm>
            <a:off x="5669292" y="5589650"/>
            <a:ext cx="13045415" cy="1977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1" sz="12100"/>
            </a:lvl1pPr>
          </a:lstStyle>
          <a:p>
            <a:pPr/>
            <a:r>
              <a:t>¿Cómo funciona?</a:t>
            </a:r>
          </a:p>
        </p:txBody>
      </p:sp>
      <p:sp>
        <p:nvSpPr>
          <p:cNvPr id="155" name="2. Stripe devuelve un token asociado  a la tarjeta de crédito."/>
          <p:cNvSpPr txBox="1"/>
          <p:nvPr/>
        </p:nvSpPr>
        <p:spPr>
          <a:xfrm>
            <a:off x="6053635" y="4276218"/>
            <a:ext cx="6990818" cy="10966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/>
            <a:r>
              <a:t>2. Stripe devuelve un token asociado </a:t>
            </a:r>
            <a:br/>
            <a:r>
              <a:t>a la tarjeta de crédito.</a:t>
            </a:r>
          </a:p>
        </p:txBody>
      </p:sp>
      <p:pic>
        <p:nvPicPr>
          <p:cNvPr id="156" name="canariasjs_logo_header.png" descr="canariasjs_logo_heade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303297" y="12784998"/>
            <a:ext cx="4089569" cy="934167"/>
          </a:xfrm>
          <a:prstGeom prst="rect">
            <a:avLst/>
          </a:prstGeom>
          <a:ln w="12700">
            <a:miter lim="400000"/>
          </a:ln>
        </p:spPr>
      </p:pic>
      <p:pic>
        <p:nvPicPr>
          <p:cNvPr id="157" name="Screen Shot 2017-10-28 at 12.55.29.png" descr="Screen Shot 2017-10-28 at 12.55.29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82988" y="1552661"/>
            <a:ext cx="5034837" cy="7428923"/>
          </a:xfrm>
          <a:prstGeom prst="rect">
            <a:avLst/>
          </a:prstGeom>
          <a:ln w="12700">
            <a:miter lim="400000"/>
          </a:ln>
        </p:spPr>
      </p:pic>
      <p:sp>
        <p:nvSpPr>
          <p:cNvPr id="158" name="Line"/>
          <p:cNvSpPr/>
          <p:nvPr/>
        </p:nvSpPr>
        <p:spPr>
          <a:xfrm>
            <a:off x="5448338" y="3255144"/>
            <a:ext cx="11023345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algn="ctr">
              <a:defRPr sz="3000"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59" name="El usuario hace click en pagar  y Stripe envía los datos introducidos a su API."/>
          <p:cNvSpPr txBox="1"/>
          <p:nvPr/>
        </p:nvSpPr>
        <p:spPr>
          <a:xfrm>
            <a:off x="5448338" y="1994185"/>
            <a:ext cx="9130717" cy="10966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marL="635000" indent="-635000">
              <a:buSzPct val="100000"/>
              <a:buAutoNum type="arabicPeriod" startAt="1"/>
            </a:pPr>
            <a:r>
              <a:t>El usuario hace click en pagar </a:t>
            </a:r>
            <a:br/>
            <a:r>
              <a:t>y Stripe envía los datos introducidos a su API.</a:t>
            </a:r>
          </a:p>
        </p:txBody>
      </p:sp>
      <p:grpSp>
        <p:nvGrpSpPr>
          <p:cNvPr id="162" name="Group"/>
          <p:cNvGrpSpPr/>
          <p:nvPr/>
        </p:nvGrpSpPr>
        <p:grpSpPr>
          <a:xfrm>
            <a:off x="16426209" y="1964600"/>
            <a:ext cx="7568838" cy="4095722"/>
            <a:chOff x="0" y="0"/>
            <a:chExt cx="7568836" cy="4095720"/>
          </a:xfrm>
        </p:grpSpPr>
        <p:pic>
          <p:nvPicPr>
            <p:cNvPr id="160" name="Kintoun.png" descr="Kintoun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7568837" cy="409572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1" name="Stripe_Logo,_revised_2016.svg.png" descr="Stripe_Logo,_revised_2016.svg.png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0" r="0" b="0"/>
            <a:stretch>
              <a:fillRect/>
            </a:stretch>
          </p:blipFill>
          <p:spPr>
            <a:xfrm>
              <a:off x="644039" y="766759"/>
              <a:ext cx="4582434" cy="2174365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114300" dist="78926" dir="5400000">
                <a:srgbClr val="000000"/>
              </a:outerShdw>
            </a:effectLst>
          </p:spPr>
        </p:pic>
      </p:grpSp>
      <p:grpSp>
        <p:nvGrpSpPr>
          <p:cNvPr id="165" name="Group"/>
          <p:cNvGrpSpPr/>
          <p:nvPr/>
        </p:nvGrpSpPr>
        <p:grpSpPr>
          <a:xfrm>
            <a:off x="18520416" y="9312438"/>
            <a:ext cx="2855832" cy="2629410"/>
            <a:chOff x="0" y="0"/>
            <a:chExt cx="2855830" cy="2629409"/>
          </a:xfrm>
        </p:grpSpPr>
        <p:pic>
          <p:nvPicPr>
            <p:cNvPr id="163" name="toast-154616_960_720.png" descr="toast-154616_960_720.png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0" y="0"/>
              <a:ext cx="2855831" cy="262941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64" name="Soy un servidor"/>
            <p:cNvSpPr txBox="1"/>
            <p:nvPr/>
          </p:nvSpPr>
          <p:spPr>
            <a:xfrm rot="1345772">
              <a:off x="83571" y="1646217"/>
              <a:ext cx="1751661" cy="4158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1800">
                  <a:solidFill>
                    <a:srgbClr val="000000"/>
                  </a:solidFill>
                </a:defRPr>
              </a:lvl1pPr>
            </a:lstStyle>
            <a:p>
              <a:pPr/>
              <a:r>
                <a:t>Soy un servidor</a:t>
              </a:r>
            </a:p>
          </p:txBody>
        </p:sp>
      </p:grpSp>
      <p:sp>
        <p:nvSpPr>
          <p:cNvPr id="166" name="Line"/>
          <p:cNvSpPr/>
          <p:nvPr/>
        </p:nvSpPr>
        <p:spPr>
          <a:xfrm>
            <a:off x="5364652" y="8382297"/>
            <a:ext cx="12808018" cy="2049891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algn="ctr">
              <a:defRPr sz="3000"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67" name="3. El formulario es enviado a nuestro servidor  junto con el token."/>
          <p:cNvSpPr txBox="1"/>
          <p:nvPr/>
        </p:nvSpPr>
        <p:spPr>
          <a:xfrm>
            <a:off x="1162322" y="9434317"/>
            <a:ext cx="8457922" cy="10966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/>
            <a:r>
              <a:t>3. El formulario es enviado a nuestro servidor </a:t>
            </a:r>
            <a:br/>
            <a:r>
              <a:t>junto con el token.</a:t>
            </a:r>
          </a:p>
        </p:txBody>
      </p:sp>
      <p:sp>
        <p:nvSpPr>
          <p:cNvPr id="168" name="4. Nuestro servidor envía los datos  a la API Stripe junto con el token privado  que nos proporciona Stripe al darnos de alta."/>
          <p:cNvSpPr txBox="1"/>
          <p:nvPr/>
        </p:nvSpPr>
        <p:spPr>
          <a:xfrm>
            <a:off x="9839696" y="6558250"/>
            <a:ext cx="8360385" cy="15792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/>
            <a:r>
              <a:t>4. Nuestro servidor envía los datos </a:t>
            </a:r>
            <a:br/>
            <a:r>
              <a:t>a la API Stripe junto con el token privado </a:t>
            </a:r>
            <a:br/>
            <a:r>
              <a:t>que nos proporciona Stripe al darnos de alta.</a:t>
            </a:r>
          </a:p>
        </p:txBody>
      </p:sp>
      <p:sp>
        <p:nvSpPr>
          <p:cNvPr id="169" name="Line"/>
          <p:cNvSpPr/>
          <p:nvPr/>
        </p:nvSpPr>
        <p:spPr>
          <a:xfrm flipV="1">
            <a:off x="18835856" y="6361363"/>
            <a:ext cx="1" cy="2107925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algn="ctr">
              <a:defRPr sz="3000"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70" name="Line"/>
          <p:cNvSpPr/>
          <p:nvPr/>
        </p:nvSpPr>
        <p:spPr>
          <a:xfrm>
            <a:off x="20743186" y="6361363"/>
            <a:ext cx="1" cy="2107925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algn="ctr">
              <a:defRPr sz="3000"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71" name="5. Stripe devuelve la ID del pago. El cual podemos guardar en nuestro servidor para localizar el pago y realizar futuras tareas."/>
          <p:cNvSpPr txBox="1"/>
          <p:nvPr/>
        </p:nvSpPr>
        <p:spPr>
          <a:xfrm>
            <a:off x="9838728" y="9322882"/>
            <a:ext cx="8463204" cy="15792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/>
            <a:r>
              <a:t>5. Stripe devuelve la ID del pago.</a:t>
            </a:r>
            <a:br/>
            <a:r>
              <a:t>El cual podemos guardar en nuestro servidor</a:t>
            </a:r>
            <a:br/>
            <a:r>
              <a:t>para localizar el pago y realizar futuras tareas.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32" presetID="4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7" dur="10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xit" nodeType="click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11" dur="500" fill="hold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Class="entr" nodeType="afterEffect" presetSubtype="1" presetID="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nodeType="clickEffect" presetSubtype="8" presetID="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Class="entr" nodeType="afterEffect" presetSubtype="8" presetID="2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Class="entr" nodeType="afterEffect" presetSubtype="8" presetID="15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Class="entr" nodeType="clickEffect" presetSubtype="2" presetID="2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Class="entr" nodeType="afterEffect" presetSubtype="2" presetID="2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000"/>
                            </p:stCondLst>
                            <p:childTnLst>
                              <p:par>
                                <p:cTn id="48" presetClass="exit" nodeType="afterEffect" presetSubtype="32" presetID="23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49" dur="6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6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1" fill="hold">
                                          <p:stCondLst>
                                            <p:cond delay="599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600"/>
                            </p:stCondLst>
                            <p:childTnLst>
                              <p:par>
                                <p:cTn id="53" presetClass="exit" nodeType="afterEffect" presetSubtype="32" presetID="23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54" dur="2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6" fill="hold">
                                          <p:stCondLst>
                                            <p:cond delay="2499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Class="entr" nodeType="clickEffect" presetSubtype="8" presetID="2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000"/>
                            </p:stCondLst>
                            <p:childTnLst>
                              <p:par>
                                <p:cTn id="64" presetClass="entr" nodeType="afterEffect" presetSubtype="9" presetID="2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5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000"/>
                            </p:stCondLst>
                            <p:childTnLst>
                              <p:par>
                                <p:cTn id="69" presetClass="exit" nodeType="afterEffect" presetSubtype="32" presetID="23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70" dur="2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2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2" fill="hold">
                                          <p:stCondLst>
                                            <p:cond delay="2499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4500"/>
                            </p:stCondLst>
                            <p:childTnLst>
                              <p:par>
                                <p:cTn id="74" presetClass="exit" nodeType="afterEffect" presetSubtype="32" presetID="23" grpId="1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75" dur="2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2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7" fill="hold">
                                          <p:stCondLst>
                                            <p:cond delay="2499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7000"/>
                            </p:stCondLst>
                            <p:childTnLst>
                              <p:par>
                                <p:cTn id="79" presetClass="entr" nodeType="afterEffect" presetSubtype="1" presetID="2" grpId="1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7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7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Class="entr" nodeType="clickEffect" presetSubtype="4" presetID="2" grpId="1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6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8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8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800"/>
                            </p:stCondLst>
                            <p:childTnLst>
                              <p:par>
                                <p:cTn id="90" presetClass="entr" nodeType="afterEffect" presetSubtype="4" presetID="2" grpId="1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1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300"/>
                            </p:stCondLst>
                            <p:childTnLst>
                              <p:par>
                                <p:cTn id="95" presetClass="exit" nodeType="afterEffect" presetSubtype="32" presetID="23" grpId="1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96" dur="2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2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8" fill="hold">
                                          <p:stCondLst>
                                            <p:cond delay="2499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3800"/>
                            </p:stCondLst>
                            <p:childTnLst>
                              <p:par>
                                <p:cTn id="100" presetClass="exit" nodeType="afterEffect" presetSubtype="32" presetID="23" grpId="1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101" dur="2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2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3" fill="hold">
                                          <p:stCondLst>
                                            <p:cond delay="2499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Class="entr" nodeType="clickEffect" presetSubtype="1" presetID="2" grpId="2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7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1" presetClass="entr" nodeType="afterEffect" presetSubtype="1" presetID="2" grpId="2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2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3" dur="8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8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1800"/>
                            </p:stCondLst>
                            <p:childTnLst>
                              <p:par>
                                <p:cTn id="116" presetClass="exit" nodeType="afterEffect" presetSubtype="32" presetID="23" grpId="2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9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2800"/>
                            </p:stCondLst>
                            <p:childTnLst>
                              <p:par>
                                <p:cTn id="121" presetClass="exit" nodeType="afterEffect" presetSubtype="32" presetID="23" grpId="2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122" dur="25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25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4" fill="hold">
                                          <p:stCondLst>
                                            <p:cond delay="2499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66" grpId="19"/>
      <p:bldP build="whole" bldLvl="1" animBg="1" rev="0" advAuto="0" spid="155" grpId="13"/>
      <p:bldP build="whole" bldLvl="1" animBg="1" rev="0" advAuto="0" spid="153" grpId="8"/>
      <p:bldP build="whole" bldLvl="1" animBg="1" rev="0" advAuto="0" spid="169" grpId="17"/>
      <p:bldP build="whole" bldLvl="1" animBg="1" rev="0" advAuto="0" spid="153" grpId="14"/>
      <p:bldP build="whole" bldLvl="1" animBg="1" rev="0" advAuto="0" spid="158" grpId="5"/>
      <p:bldP build="whole" bldLvl="1" animBg="1" rev="0" advAuto="0" spid="159" grpId="4"/>
      <p:bldP build="whole" bldLvl="1" animBg="1" rev="0" advAuto="0" spid="169" grpId="23"/>
      <p:bldP build="whole" bldLvl="1" animBg="1" rev="0" advAuto="0" spid="170" grpId="21"/>
      <p:bldP build="whole" bldLvl="1" animBg="1" rev="0" advAuto="0" spid="159" grpId="9"/>
      <p:bldP build="whole" bldLvl="1" animBg="1" rev="0" advAuto="0" spid="158" grpId="10"/>
      <p:bldP build="whole" bldLvl="1" animBg="1" rev="0" advAuto="0" spid="154" grpId="1"/>
      <p:bldP build="whole" bldLvl="1" animBg="1" rev="0" advAuto="0" spid="154" grpId="2"/>
      <p:bldP build="whole" bldLvl="1" animBg="1" rev="0" advAuto="0" spid="162" grpId="6"/>
      <p:bldP build="whole" bldLvl="1" animBg="1" rev="0" advAuto="0" spid="171" grpId="20"/>
      <p:bldP build="whole" bldLvl="1" animBg="1" rev="0" advAuto="0" spid="168" grpId="16"/>
      <p:bldP build="whole" bldLvl="1" animBg="1" rev="0" advAuto="0" spid="157" grpId="3"/>
      <p:bldP build="whole" bldLvl="1" animBg="1" rev="0" advAuto="0" spid="165" grpId="15"/>
      <p:bldP build="whole" bldLvl="1" animBg="1" rev="0" advAuto="0" spid="167" grpId="11"/>
      <p:bldP build="whole" bldLvl="1" animBg="1" rev="0" advAuto="0" spid="168" grpId="22"/>
      <p:bldP build="whole" bldLvl="1" animBg="1" rev="0" advAuto="0" spid="166" grpId="12"/>
      <p:bldP build="whole" bldLvl="1" animBg="1" rev="0" advAuto="0" spid="155" grpId="7"/>
      <p:bldP build="whole" bldLvl="1" animBg="1" rev="0" advAuto="0" spid="167" grpId="18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3136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background.png" descr="background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13422850"/>
            <a:ext cx="24384001" cy="10248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4" name="200w.gif" descr="200w.gif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89948" y="3856766"/>
            <a:ext cx="5108484" cy="6002468"/>
          </a:xfrm>
          <a:prstGeom prst="rect">
            <a:avLst/>
          </a:prstGeom>
          <a:ln w="12700">
            <a:miter lim="400000"/>
          </a:ln>
        </p:spPr>
      </p:pic>
      <p:sp>
        <p:nvSpPr>
          <p:cNvPr id="175" name="El código que necesitamos…"/>
          <p:cNvSpPr txBox="1"/>
          <p:nvPr>
            <p:ph type="title" idx="4294967295"/>
          </p:nvPr>
        </p:nvSpPr>
        <p:spPr>
          <a:xfrm>
            <a:off x="4833937" y="1151886"/>
            <a:ext cx="14716126" cy="2045527"/>
          </a:xfrm>
          <a:prstGeom prst="rect">
            <a:avLst/>
          </a:prstGeom>
        </p:spPr>
        <p:txBody>
          <a:bodyPr anchor="b"/>
          <a:lstStyle/>
          <a:p>
            <a:pPr defTabSz="451842">
              <a:defRPr sz="6160"/>
            </a:pPr>
            <a:r>
              <a:t>El código que necesitamos </a:t>
            </a:r>
          </a:p>
          <a:p>
            <a:pPr defTabSz="451842">
              <a:defRPr sz="6160"/>
            </a:pPr>
            <a:r>
              <a:t>para integrar Stripe Checkout</a:t>
            </a:r>
          </a:p>
        </p:txBody>
      </p:sp>
      <p:pic>
        <p:nvPicPr>
          <p:cNvPr id="176" name="Screen Shot 2017-11-08 at 22.46.47.png" descr="Screen Shot 2017-11-08 at 22.46.47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296150" y="1289050"/>
            <a:ext cx="9791700" cy="10579100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114300" dist="78926" dir="5400000">
              <a:srgbClr val="000000">
                <a:alpha val="18292"/>
              </a:srgbClr>
            </a:outerShdw>
            <a:reflection blurRad="0" stA="13753" stPos="0" endA="0" endPos="40000" dist="0" dir="5400000" fadeDir="5400000" sx="100000" sy="-100000" kx="0" ky="0" algn="bl" rotWithShape="0"/>
          </a:effectLst>
        </p:spPr>
      </p:pic>
      <p:sp>
        <p:nvSpPr>
          <p:cNvPr id="177" name="Y ahora el backend, pero…"/>
          <p:cNvSpPr txBox="1"/>
          <p:nvPr/>
        </p:nvSpPr>
        <p:spPr>
          <a:xfrm>
            <a:off x="4833937" y="6262501"/>
            <a:ext cx="14716126" cy="20455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b">
            <a:normAutofit fontScale="100000" lnSpcReduction="0"/>
          </a:bodyPr>
          <a:lstStyle>
            <a:lvl1pPr algn="ctr" defTabSz="665440">
              <a:defRPr sz="9072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Y ahora el backend, pero…</a:t>
            </a:r>
          </a:p>
        </p:txBody>
      </p:sp>
      <p:sp>
        <p:nvSpPr>
          <p:cNvPr id="178" name="https://stripe.com/docs/checkout"/>
          <p:cNvSpPr txBox="1"/>
          <p:nvPr/>
        </p:nvSpPr>
        <p:spPr>
          <a:xfrm>
            <a:off x="17991170" y="12644279"/>
            <a:ext cx="6237758" cy="6140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>
                <a:solidFill>
                  <a:srgbClr val="A9A9A9"/>
                </a:solidFill>
              </a:defRPr>
            </a:lvl1pPr>
          </a:lstStyle>
          <a:p>
            <a:pPr/>
            <a:r>
              <a:t>https://stripe.com/docs/checkout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xit" nodeType="clickEffect" presetSubtype="32" presetID="23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10" dur="25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5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fill="hold">
                                          <p:stCondLst>
                                            <p:cond delay="2499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0"/>
                            </p:stCondLst>
                            <p:childTnLst>
                              <p:par>
                                <p:cTn id="14" presetClass="entr" nodeType="afterEffect" presetSubtype="16" presetID="23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nodeType="clickEffect" presetSubtype="16" presetID="23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6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6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600"/>
                            </p:stCondLst>
                            <p:childTnLst>
                              <p:par>
                                <p:cTn id="25" presetClass="exit" nodeType="afterEffect" presetID="9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26" dur="800" fill="hold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76" grpId="5"/>
      <p:bldP build="whole" bldLvl="1" animBg="1" rev="0" advAuto="0" spid="175" grpId="1"/>
      <p:bldP build="whole" bldLvl="1" animBg="1" rev="0" advAuto="0" spid="175" grpId="2"/>
      <p:bldP build="whole" bldLvl="1" animBg="1" rev="0" advAuto="0" spid="177" grpId="4"/>
      <p:bldP build="whole" bldLvl="1" animBg="1" rev="0" advAuto="0" spid="176" grpId="3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3136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background.png" descr="background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13422850"/>
            <a:ext cx="24384001" cy="10248901"/>
          </a:xfrm>
          <a:prstGeom prst="rect">
            <a:avLst/>
          </a:prstGeom>
          <a:ln w="12700">
            <a:miter lim="400000"/>
          </a:ln>
        </p:spPr>
      </p:pic>
      <p:sp>
        <p:nvSpPr>
          <p:cNvPr id="181" name="Primero vamos a probar el código"/>
          <p:cNvSpPr txBox="1"/>
          <p:nvPr>
            <p:ph type="title" idx="4294967295"/>
          </p:nvPr>
        </p:nvSpPr>
        <p:spPr>
          <a:xfrm>
            <a:off x="2187900" y="5188040"/>
            <a:ext cx="20008200" cy="2781120"/>
          </a:xfrm>
          <a:prstGeom prst="rect">
            <a:avLst/>
          </a:prstGeom>
        </p:spPr>
        <p:txBody>
          <a:bodyPr/>
          <a:lstStyle>
            <a:lvl1pPr defTabSz="624363">
              <a:defRPr sz="9880"/>
            </a:lvl1pPr>
          </a:lstStyle>
          <a:p>
            <a:pPr/>
            <a:r>
              <a:t>Primero vamos a probar el código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75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81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3136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salt-bae.png" descr="salt-ba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112000" y="335936"/>
            <a:ext cx="10160000" cy="1143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4" name="background.png" descr="background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10800000">
            <a:off x="-1" y="8558303"/>
            <a:ext cx="24384001" cy="10248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5" name="canariasjs_logo_header.png" descr="canariasjs_logo_header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0350888" y="-20167"/>
            <a:ext cx="4089569" cy="934167"/>
          </a:xfrm>
          <a:prstGeom prst="rect">
            <a:avLst/>
          </a:prstGeom>
          <a:ln w="12700">
            <a:miter lim="400000"/>
          </a:ln>
        </p:spPr>
      </p:pic>
      <p:sp>
        <p:nvSpPr>
          <p:cNvPr id="186" name="El back-end es necesario para crear un límite de confianza entre el código que se ejecuta en el navegador (que cualquiera puede ver) y el código que tiene acceso a nuestra  preciosa clave secreta de Stripe. Esta clave secreta me permite acceder y administrar los pagos usando la API de Stripe.…"/>
          <p:cNvSpPr txBox="1"/>
          <p:nvPr/>
        </p:nvSpPr>
        <p:spPr>
          <a:xfrm>
            <a:off x="4971978" y="4400247"/>
            <a:ext cx="14440044" cy="54400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/>
            <a:r>
              <a:t>El back-end es necesario para crear un límite de confianza entre el código que se ejecuta en el navegador (que cualquiera puede ver) y el código que tiene acceso a nuestra  preciosa clave secreta de Stripe. Esta clave secreta me permite acceder y administrar los pagos usando la API de Stripe. </a:t>
            </a:r>
          </a:p>
          <a:p>
            <a:pPr/>
          </a:p>
          <a:p>
            <a:pPr/>
            <a:r>
              <a:t>Por lo tanto, necesitaremos un back-end para protegerlo de las miradas indiscretas.</a:t>
            </a:r>
          </a:p>
          <a:p>
            <a:pPr/>
          </a:p>
          <a:p>
            <a:pPr/>
            <a:r>
              <a:t>¿Cuál es exactamente el fragmento de código que necesito ejecutar en el back-end para procesar la publicación del formulario y ejecutar la carga real de la tarjeta de crédito para que pueda empezar a recibir dinero real?</a:t>
            </a:r>
          </a:p>
        </p:txBody>
      </p:sp>
      <p:sp>
        <p:nvSpPr>
          <p:cNvPr id="187" name="¿Por qué necesitamos un back-end?"/>
          <p:cNvSpPr txBox="1"/>
          <p:nvPr>
            <p:ph type="title" idx="4294967295"/>
          </p:nvPr>
        </p:nvSpPr>
        <p:spPr>
          <a:xfrm>
            <a:off x="4833937" y="1595771"/>
            <a:ext cx="14716126" cy="2045527"/>
          </a:xfrm>
          <a:prstGeom prst="rect">
            <a:avLst/>
          </a:prstGeom>
        </p:spPr>
        <p:txBody>
          <a:bodyPr/>
          <a:lstStyle>
            <a:lvl1pPr defTabSz="492918">
              <a:defRPr sz="6720"/>
            </a:lvl1pPr>
          </a:lstStyle>
          <a:p>
            <a:pPr/>
            <a:r>
              <a:t>¿Por qué necesitamos un back-end?</a:t>
            </a:r>
          </a:p>
        </p:txBody>
      </p:sp>
      <p:pic>
        <p:nvPicPr>
          <p:cNvPr id="188" name="Screen Shot 2017-11-09 at 00.05.20.png" descr="Screen Shot 2017-11-09 at 00.05.20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976070" y="6200330"/>
            <a:ext cx="10431861" cy="3314664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23370"/>
              </a:srgbClr>
            </a:outerShdw>
            <a:reflection blurRad="0" stA="74844" stPos="0" endA="0" endPos="40000" dist="0" dir="5400000" fadeDir="5400000" sx="100000" sy="-100000" kx="0" ky="0" algn="bl" rotWithShape="0"/>
          </a:effectLst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Class="entr" nodeType="afterEffect" presetSubtype="16" presetID="23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25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25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Class="exit" nodeType="clickEffect" presetSubtype="32" presetID="23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Class="exit" nodeType="afterEffect" presetSubtype="32" presetID="23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22" dur="7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7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fill="hold">
                                          <p:stCondLst>
                                            <p:cond delay="699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1" presetID="2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5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5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Class="entr" nodeType="afterEffect" presetSubtype="16" presetID="23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75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86" grpId="4"/>
      <p:bldP build="whole" bldLvl="1" animBg="1" rev="0" advAuto="0" spid="187" grpId="3"/>
      <p:bldP build="whole" bldLvl="1" animBg="1" rev="0" advAuto="0" spid="183" grpId="5"/>
      <p:bldP build="whole" bldLvl="1" animBg="1" rev="0" advAuto="0" spid="188" grpId="6"/>
      <p:bldP build="whole" bldLvl="1" animBg="1" rev="0" advAuto="0" spid="186" grpId="2"/>
      <p:bldP build="whole" bldLvl="1" animBg="1" rev="0" advAuto="0" spid="187" grpId="1"/>
    </p:bldLst>
  </p:timing>
</p:sld>
</file>

<file path=ppt/theme/theme1.xml><?xml version="1.0" encoding="utf-8"?>
<a:theme xmlns:a="http://schemas.openxmlformats.org/drawingml/2006/main" xmlns:r="http://schemas.openxmlformats.org/officeDocument/2006/relationships" name="Black">
  <a:themeElements>
    <a:clrScheme name="Blac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0A89D"/>
      </a:accent2>
      <a:accent3>
        <a:srgbClr val="1DB100"/>
      </a:accent3>
      <a:accent4>
        <a:srgbClr val="F8BA00"/>
      </a:accent4>
      <a:accent5>
        <a:srgbClr val="EE220C"/>
      </a:accent5>
      <a:accent6>
        <a:srgbClr val="CB297B"/>
      </a:accent6>
      <a:hlink>
        <a:srgbClr val="0000FF"/>
      </a:hlink>
      <a:folHlink>
        <a:srgbClr val="FF00FF"/>
      </a:folHlink>
    </a:clrScheme>
    <a:fontScheme name="Black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lumOff val="13529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0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l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Black">
  <a:themeElements>
    <a:clrScheme name="Blac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0A89D"/>
      </a:accent2>
      <a:accent3>
        <a:srgbClr val="1DB100"/>
      </a:accent3>
      <a:accent4>
        <a:srgbClr val="F8BA00"/>
      </a:accent4>
      <a:accent5>
        <a:srgbClr val="EE220C"/>
      </a:accent5>
      <a:accent6>
        <a:srgbClr val="CB297B"/>
      </a:accent6>
      <a:hlink>
        <a:srgbClr val="0000FF"/>
      </a:hlink>
      <a:folHlink>
        <a:srgbClr val="FF00FF"/>
      </a:folHlink>
    </a:clrScheme>
    <a:fontScheme name="Black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lumOff val="13529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0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l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